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76" r:id="rId3"/>
    <p:sldId id="295" r:id="rId4"/>
    <p:sldId id="296" r:id="rId5"/>
    <p:sldId id="298" r:id="rId6"/>
    <p:sldId id="294" r:id="rId7"/>
    <p:sldId id="277" r:id="rId8"/>
    <p:sldId id="297" r:id="rId9"/>
    <p:sldId id="261" r:id="rId10"/>
    <p:sldId id="265" r:id="rId11"/>
    <p:sldId id="280" r:id="rId12"/>
    <p:sldId id="299" r:id="rId13"/>
    <p:sldId id="300" r:id="rId14"/>
    <p:sldId id="281" r:id="rId1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>
        <p:scale>
          <a:sx n="94" d="100"/>
          <a:sy n="94" d="100"/>
        </p:scale>
        <p:origin x="-882" y="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892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165" cy="480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4293" y="0"/>
            <a:ext cx="3169165" cy="480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60FA8-03FD-45B1-8383-F26BC0BE2C5E}" type="datetimeFigureOut">
              <a:rPr lang="en-IE" smtClean="0"/>
              <a:t>02/12/2011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144"/>
            <a:ext cx="3169165" cy="480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4293" y="9119144"/>
            <a:ext cx="3169165" cy="480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CFE95F-1CA9-4912-B35E-BAC795713C25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14450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07D7-5431-43A6-A8F7-804D40B60984}" type="datetimeFigureOut">
              <a:rPr lang="en-IE" smtClean="0"/>
              <a:t>02/12/2011</a:t>
            </a:fld>
            <a:endParaRPr lang="en-IE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8888" y="720725"/>
            <a:ext cx="47974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C093A-CF32-46F7-A23F-FBD5916C114B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144609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093A-CF32-46F7-A23F-FBD5916C114B}" type="slidenum">
              <a:rPr lang="en-IE" smtClean="0"/>
              <a:t>1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567189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093A-CF32-46F7-A23F-FBD5916C114B}" type="slidenum">
              <a:rPr lang="en-IE" smtClean="0"/>
              <a:t>9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707256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093A-CF32-46F7-A23F-FBD5916C114B}" type="slidenum">
              <a:rPr lang="en-IE" smtClean="0"/>
              <a:t>10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338729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680671A-7CD5-47DF-A800-6FB523F26356}" type="datetime1">
              <a:rPr lang="en-IE" smtClean="0"/>
              <a:t>02/12/2011</a:t>
            </a:fld>
            <a:endParaRPr lang="en-IE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en-IE" smtClean="0"/>
              <a:t>Module Change Process</a:t>
            </a:r>
            <a:endParaRPr lang="en-IE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912EBB6-C444-41F9-B478-BF0DC190190D}" type="slidenum">
              <a:rPr lang="en-IE" smtClean="0"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1B8AFB-45AA-4BB5-B1EF-CE60970474A3}" type="datetime1">
              <a:rPr lang="en-IE" smtClean="0"/>
              <a:t>02/12/2011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E" smtClean="0"/>
              <a:t>Module Change Process</a:t>
            </a:r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2EBB6-C444-41F9-B478-BF0DC190190D}" type="slidenum">
              <a:rPr lang="en-IE" smtClean="0"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1CE5AF-2079-4541-A98C-0E1913FD7978}" type="datetime1">
              <a:rPr lang="en-IE" smtClean="0"/>
              <a:t>02/12/2011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E" smtClean="0"/>
              <a:t>Module Change Process</a:t>
            </a:r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2EBB6-C444-41F9-B478-BF0DC190190D}" type="slidenum">
              <a:rPr lang="en-IE" smtClean="0"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CB4709-0AB0-44A4-8662-3B1208B8AF22}" type="datetime1">
              <a:rPr lang="en-IE" smtClean="0"/>
              <a:t>02/12/2011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E" smtClean="0"/>
              <a:t>Module Change Process</a:t>
            </a:r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2EBB6-C444-41F9-B478-BF0DC190190D}" type="slidenum">
              <a:rPr lang="en-IE" smtClean="0"/>
              <a:t>‹#›</a:t>
            </a:fld>
            <a:endParaRPr lang="en-IE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81F39C-8F27-4E33-85E7-B5DDD4D7D802}" type="datetime1">
              <a:rPr lang="en-IE" smtClean="0"/>
              <a:t>02/12/2011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E" smtClean="0"/>
              <a:t>Module Change Process</a:t>
            </a:r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2EBB6-C444-41F9-B478-BF0DC190190D}" type="slidenum">
              <a:rPr lang="en-IE" smtClean="0"/>
              <a:t>‹#›</a:t>
            </a:fld>
            <a:endParaRPr lang="en-IE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254482-0B5F-4F00-BC93-2D8E76E94681}" type="datetime1">
              <a:rPr lang="en-IE" smtClean="0"/>
              <a:t>02/12/2011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E" smtClean="0"/>
              <a:t>Module Change Process</a:t>
            </a:r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2EBB6-C444-41F9-B478-BF0DC190190D}" type="slidenum">
              <a:rPr lang="en-IE" smtClean="0"/>
              <a:t>‹#›</a:t>
            </a:fld>
            <a:endParaRPr lang="en-IE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565DC0-79B0-48E4-80D3-FDE26696FB87}" type="datetime1">
              <a:rPr lang="en-IE" smtClean="0"/>
              <a:t>02/12/2011</a:t>
            </a:fld>
            <a:endParaRPr lang="en-I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E" smtClean="0"/>
              <a:t>Module Change Process</a:t>
            </a:r>
            <a:endParaRPr lang="en-I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2EBB6-C444-41F9-B478-BF0DC190190D}" type="slidenum">
              <a:rPr lang="en-IE" smtClean="0"/>
              <a:t>‹#›</a:t>
            </a:fld>
            <a:endParaRPr lang="en-I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D512AA-F420-4B66-8605-BCA91FA04E5A}" type="datetime1">
              <a:rPr lang="en-IE" smtClean="0"/>
              <a:t>02/12/2011</a:t>
            </a:fld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E" smtClean="0"/>
              <a:t>Module Change Process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2EBB6-C444-41F9-B478-BF0DC190190D}" type="slidenum">
              <a:rPr lang="en-IE" smtClean="0"/>
              <a:t>‹#›</a:t>
            </a:fld>
            <a:endParaRPr lang="en-IE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DEE83F-258F-437D-9F0B-0C777CFEF892}" type="datetime1">
              <a:rPr lang="en-IE" smtClean="0"/>
              <a:t>02/12/2011</a:t>
            </a:fld>
            <a:endParaRPr lang="en-I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E" smtClean="0"/>
              <a:t>Module Change Process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2EBB6-C444-41F9-B478-BF0DC190190D}" type="slidenum">
              <a:rPr lang="en-IE" smtClean="0"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A41BDE3-6888-4F47-B86D-E54BF8D8085C}" type="datetime1">
              <a:rPr lang="en-IE" smtClean="0"/>
              <a:t>02/12/2011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IE" smtClean="0"/>
              <a:t>Module Change Process</a:t>
            </a:r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2EBB6-C444-41F9-B478-BF0DC190190D}" type="slidenum">
              <a:rPr lang="en-IE" smtClean="0"/>
              <a:t>‹#›</a:t>
            </a:fld>
            <a:endParaRPr lang="en-I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3217C83-C59D-406D-A846-7F6CBA6F3122}" type="datetime1">
              <a:rPr lang="en-IE" smtClean="0"/>
              <a:t>02/12/2011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IE" smtClean="0"/>
              <a:t>Module Change Process</a:t>
            </a:r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912EBB6-C444-41F9-B478-BF0DC190190D}" type="slidenum">
              <a:rPr lang="en-IE" smtClean="0"/>
              <a:t>‹#›</a:t>
            </a:fld>
            <a:endParaRPr lang="en-IE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178E566-B8E1-42CB-B51F-893C06F92543}" type="datetime1">
              <a:rPr lang="en-IE" smtClean="0"/>
              <a:t>02/12/2011</a:t>
            </a:fld>
            <a:endParaRPr lang="en-IE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IE" smtClean="0"/>
              <a:t>Module Change Process</a:t>
            </a:r>
            <a:endParaRPr lang="en-IE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912EBB6-C444-41F9-B478-BF0DC190190D}" type="slidenum">
              <a:rPr lang="en-IE" smtClean="0"/>
              <a:t>‹#›</a:t>
            </a:fld>
            <a:endParaRPr lang="en-I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admissions@cit.ie" TargetMode="External"/><Relationship Id="rId2" Type="http://schemas.openxmlformats.org/officeDocument/2006/relationships/hyperlink" Target="http://www.curriculumonline.ie/en/Post-Primary_Curriculum/Senior_Cycle_Curriculum/Leaving_Certificate_Established/Mathematics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it.ie/prospectivestudents/undergraduate/mathsbonuspoints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GB" dirty="0" smtClean="0"/>
              <a:t>Maths Initiatives at CIT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IE" sz="1800" dirty="0" smtClean="0"/>
          </a:p>
          <a:p>
            <a:endParaRPr lang="en-IE" sz="1800" dirty="0"/>
          </a:p>
          <a:p>
            <a:r>
              <a:rPr lang="en-IE" sz="1800" dirty="0"/>
              <a:t>Dr </a:t>
            </a:r>
            <a:r>
              <a:rPr lang="en-IE" sz="1800" dirty="0" err="1"/>
              <a:t>Áine</a:t>
            </a:r>
            <a:r>
              <a:rPr lang="en-IE" sz="1800" dirty="0"/>
              <a:t> </a:t>
            </a:r>
            <a:r>
              <a:rPr lang="en-IE" sz="1800" dirty="0" err="1"/>
              <a:t>Ní</a:t>
            </a:r>
            <a:r>
              <a:rPr lang="en-IE" sz="1800" dirty="0"/>
              <a:t> </a:t>
            </a:r>
            <a:r>
              <a:rPr lang="en-IE" sz="1800" dirty="0" err="1"/>
              <a:t>Shé</a:t>
            </a:r>
            <a:r>
              <a:rPr lang="en-IE" sz="1800" dirty="0"/>
              <a:t>, Department of Mathematics, </a:t>
            </a:r>
            <a:r>
              <a:rPr lang="en-IE" sz="1800" dirty="0" smtClean="0"/>
              <a:t>CIT</a:t>
            </a:r>
          </a:p>
          <a:p>
            <a:endParaRPr lang="en-IE" sz="1800" dirty="0"/>
          </a:p>
          <a:p>
            <a:endParaRPr lang="en-IE" sz="1800" dirty="0" smtClean="0"/>
          </a:p>
          <a:p>
            <a:endParaRPr lang="en-IE" sz="1800" dirty="0"/>
          </a:p>
          <a:p>
            <a:endParaRPr lang="en-IE" sz="1800" dirty="0" smtClean="0"/>
          </a:p>
          <a:p>
            <a:endParaRPr lang="en-IE" sz="1800" dirty="0"/>
          </a:p>
          <a:p>
            <a:endParaRPr lang="en-IE" sz="1800" dirty="0"/>
          </a:p>
          <a:p>
            <a:endParaRPr lang="en-IE" sz="1800" dirty="0" smtClean="0"/>
          </a:p>
          <a:p>
            <a:endParaRPr lang="en-IE" sz="1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/>
              <a:t>1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0383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 lnSpcReduction="10000"/>
          </a:bodyPr>
          <a:lstStyle/>
          <a:p>
            <a:pPr marL="109728" lvl="0" indent="0">
              <a:buNone/>
            </a:pPr>
            <a:r>
              <a:rPr lang="en-GB" sz="2800" b="1" dirty="0"/>
              <a:t/>
            </a:r>
            <a:br>
              <a:rPr lang="en-GB" sz="2800" b="1" dirty="0"/>
            </a:br>
            <a:r>
              <a:rPr lang="en-GB" sz="2800" dirty="0"/>
              <a:t>The material for examination in this paper consists of the CORE content for the Leaving Certificate </a:t>
            </a:r>
            <a:r>
              <a:rPr lang="en-GB" sz="2800" u="sng" dirty="0"/>
              <a:t>Ordinary Level</a:t>
            </a:r>
            <a:r>
              <a:rPr lang="en-GB" sz="2800" dirty="0"/>
              <a:t> Mathematics Syllabus with the following exceptions:</a:t>
            </a:r>
            <a:endParaRPr lang="en-GB" sz="3200" dirty="0"/>
          </a:p>
          <a:p>
            <a:pPr lvl="1"/>
            <a:r>
              <a:rPr lang="en-GB" sz="2400" dirty="0"/>
              <a:t>In the Arithmetic Section </a:t>
            </a:r>
            <a:br>
              <a:rPr lang="en-GB" sz="2400" dirty="0"/>
            </a:br>
            <a:r>
              <a:rPr lang="en-GB" sz="2400" dirty="0"/>
              <a:t>• Taxation will not be examined.</a:t>
            </a:r>
            <a:br>
              <a:rPr lang="en-GB" sz="2400" dirty="0"/>
            </a:br>
            <a:r>
              <a:rPr lang="en-GB" sz="2400" dirty="0"/>
              <a:t>• Simpson’s method will not be examined.</a:t>
            </a:r>
            <a:endParaRPr lang="en-GB" sz="2800" dirty="0"/>
          </a:p>
          <a:p>
            <a:pPr lvl="1"/>
            <a:r>
              <a:rPr lang="en-GB" sz="2400" dirty="0"/>
              <a:t>In the Geometry Section</a:t>
            </a:r>
            <a:br>
              <a:rPr lang="en-GB" sz="2400" dirty="0"/>
            </a:br>
            <a:r>
              <a:rPr lang="en-GB" sz="2400" dirty="0"/>
              <a:t>• Students should be familiar with geometrical results of the synthetic geometry subsection but formal proofs will not be examined.</a:t>
            </a:r>
            <a:br>
              <a:rPr lang="en-GB" sz="2400" dirty="0"/>
            </a:br>
            <a:r>
              <a:rPr lang="en-GB" sz="2400" dirty="0"/>
              <a:t>• Subsection 3 - Enlargements will not be examined.</a:t>
            </a:r>
            <a:endParaRPr lang="en-GB" sz="2800" dirty="0"/>
          </a:p>
          <a:p>
            <a:endParaRPr lang="en-GB" dirty="0" smtClean="0"/>
          </a:p>
          <a:p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/>
              <a:t>10</a:t>
            </a:fld>
            <a:endParaRPr lang="en-IE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Paper 1- Morning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05343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lvl="0" indent="0">
              <a:buNone/>
            </a:pPr>
            <a:r>
              <a:rPr lang="en-GB" sz="3200" dirty="0" smtClean="0"/>
              <a:t>The </a:t>
            </a:r>
            <a:r>
              <a:rPr lang="en-GB" sz="3200" dirty="0"/>
              <a:t>material for examination in this paper consists of the CORE content for the Leaving Certificate </a:t>
            </a:r>
            <a:r>
              <a:rPr lang="en-GB" sz="3200" u="sng" dirty="0"/>
              <a:t>Higher Level</a:t>
            </a:r>
            <a:r>
              <a:rPr lang="en-GB" sz="3200" dirty="0"/>
              <a:t> Mathematics Syllabus with the exception of the section on “Discrete Mathematics and Statistics” pertaining to the Higher Level course</a:t>
            </a:r>
            <a:r>
              <a:rPr lang="en-GB" sz="3200" dirty="0" smtClean="0"/>
              <a:t>.</a:t>
            </a:r>
            <a:endParaRPr lang="en-GB" sz="3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>
                <a:solidFill>
                  <a:prstClr val="black"/>
                </a:solidFill>
              </a:rPr>
              <a:pPr/>
              <a:t>11</a:t>
            </a:fld>
            <a:endParaRPr lang="en-IE" dirty="0">
              <a:solidFill>
                <a:prstClr val="black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Paper 2 - Afternoon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634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endParaRPr lang="en-GB" dirty="0" smtClean="0"/>
          </a:p>
          <a:p>
            <a:pPr marL="109728" indent="0">
              <a:buNone/>
            </a:pPr>
            <a:r>
              <a:rPr lang="en-GB" sz="3200" dirty="0" smtClean="0"/>
              <a:t>The </a:t>
            </a:r>
            <a:r>
              <a:rPr lang="en-GB" sz="3200" dirty="0"/>
              <a:t>following table gives the equivalences in terms of entrance qualification levels between the CIT Mathematics Examination and CIT’s Leaving Certificate Mathematics entrance requirements: </a:t>
            </a:r>
          </a:p>
          <a:p>
            <a:pPr marL="109728" indent="0">
              <a:buNone/>
            </a:pP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/>
              <a:t>12</a:t>
            </a:fld>
            <a:endParaRPr lang="en-IE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Equivalences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897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3872433"/>
              </p:ext>
            </p:extLst>
          </p:nvPr>
        </p:nvGraphicFramePr>
        <p:xfrm>
          <a:off x="457200" y="1988840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32378">
                <a:tc>
                  <a:txBody>
                    <a:bodyPr/>
                    <a:lstStyle/>
                    <a:p>
                      <a:r>
                        <a:rPr lang="en-GB" dirty="0" smtClean="0"/>
                        <a:t>Leaving</a:t>
                      </a:r>
                      <a:r>
                        <a:rPr lang="en-GB" baseline="0" dirty="0" smtClean="0"/>
                        <a:t> Cert Mathematics Entrance Requirement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Equivalent Requirement</a:t>
                      </a:r>
                      <a:r>
                        <a:rPr lang="en-GB" baseline="0" dirty="0" smtClean="0"/>
                        <a:t> </a:t>
                      </a:r>
                    </a:p>
                    <a:p>
                      <a:r>
                        <a:rPr lang="en-GB" dirty="0" smtClean="0"/>
                        <a:t>in CIT Mathematics Exam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Higher Level C3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65% overall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Higher Level</a:t>
                      </a:r>
                      <a:r>
                        <a:rPr lang="en-GB" baseline="0" dirty="0" smtClean="0"/>
                        <a:t> D3/Ordinary Level A2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85% in</a:t>
                      </a:r>
                      <a:r>
                        <a:rPr lang="en-GB" baseline="0" dirty="0" smtClean="0"/>
                        <a:t> Paper 1 </a:t>
                      </a:r>
                      <a:r>
                        <a:rPr lang="en-GB" u="sng" baseline="0" dirty="0" smtClean="0"/>
                        <a:t>or</a:t>
                      </a:r>
                      <a:r>
                        <a:rPr lang="en-GB" u="none" baseline="0" dirty="0" smtClean="0"/>
                        <a:t> 50% overall</a:t>
                      </a:r>
                      <a:endParaRPr lang="en-GB" u="sn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Ordinary Level B3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70% in</a:t>
                      </a:r>
                      <a:r>
                        <a:rPr lang="en-GB" baseline="0" dirty="0" smtClean="0"/>
                        <a:t> Paper 1 </a:t>
                      </a:r>
                      <a:r>
                        <a:rPr lang="en-GB" u="sng" baseline="0" dirty="0" smtClean="0"/>
                        <a:t>or</a:t>
                      </a:r>
                      <a:r>
                        <a:rPr lang="en-GB" u="none" baseline="0" dirty="0" smtClean="0"/>
                        <a:t> 45% overall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Ordinary Level D3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40% in Paper 1 </a:t>
                      </a:r>
                      <a:r>
                        <a:rPr lang="en-GB" u="sng" dirty="0" smtClean="0"/>
                        <a:t>or</a:t>
                      </a:r>
                      <a:r>
                        <a:rPr lang="en-GB" u="none" dirty="0" smtClean="0"/>
                        <a:t> 40% overall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/>
              <a:t>13</a:t>
            </a:fld>
            <a:endParaRPr lang="en-IE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Table of Equivalences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844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GB" b="1" dirty="0" smtClean="0"/>
          </a:p>
          <a:p>
            <a:r>
              <a:rPr lang="en-GB" dirty="0" smtClean="0"/>
              <a:t>Information re: Application Procedure</a:t>
            </a:r>
          </a:p>
          <a:p>
            <a:pPr marL="109728" indent="0">
              <a:buNone/>
            </a:pPr>
            <a:endParaRPr lang="en-GB" dirty="0"/>
          </a:p>
          <a:p>
            <a:r>
              <a:rPr lang="en-GB" dirty="0" smtClean="0"/>
              <a:t>Link to Leaving </a:t>
            </a:r>
            <a:r>
              <a:rPr lang="en-GB" dirty="0"/>
              <a:t>Certificate Mathematics </a:t>
            </a:r>
            <a:r>
              <a:rPr lang="en-GB" dirty="0" smtClean="0"/>
              <a:t>Syllabus</a:t>
            </a:r>
          </a:p>
          <a:p>
            <a:pPr marL="393192" lvl="1" indent="0">
              <a:buNone/>
            </a:pPr>
            <a:r>
              <a:rPr lang="en-GB" u="sng" dirty="0" smtClean="0">
                <a:hlinkClick r:id="rId2"/>
              </a:rPr>
              <a:t>http</a:t>
            </a:r>
            <a:r>
              <a:rPr lang="en-GB" u="sng" dirty="0">
                <a:hlinkClick r:id="rId2"/>
              </a:rPr>
              <a:t>://www.curriculumonline.ie/en/Post-Primary_Curriculum/Senior_Cycle_Curriculum/Leaving_Certificate_Established/Mathematics/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  <a:p>
            <a:r>
              <a:rPr lang="en-GB" dirty="0"/>
              <a:t>Sample </a:t>
            </a:r>
            <a:r>
              <a:rPr lang="en-GB" dirty="0" smtClean="0"/>
              <a:t>papers for CIT Maths Exam</a:t>
            </a:r>
            <a:endParaRPr lang="en-GB" dirty="0"/>
          </a:p>
          <a:p>
            <a:pPr marL="109728" indent="0">
              <a:buNone/>
            </a:pPr>
            <a:endParaRPr lang="en-GB" dirty="0"/>
          </a:p>
          <a:p>
            <a:r>
              <a:rPr lang="en-GB" dirty="0" smtClean="0"/>
              <a:t>Contact details</a:t>
            </a:r>
            <a:r>
              <a:rPr lang="en-GB" b="1" dirty="0" smtClean="0"/>
              <a:t>:</a:t>
            </a:r>
          </a:p>
          <a:p>
            <a:pPr lvl="1"/>
            <a:r>
              <a:rPr lang="en-IE" dirty="0" smtClean="0"/>
              <a:t>email:	</a:t>
            </a:r>
            <a:r>
              <a:rPr lang="en-GB" u="sng" dirty="0" smtClean="0">
                <a:hlinkClick r:id="rId3"/>
              </a:rPr>
              <a:t>admissions@cit.ie</a:t>
            </a:r>
            <a:endParaRPr lang="en-GB" u="sng" dirty="0" smtClean="0"/>
          </a:p>
          <a:p>
            <a:pPr lvl="1"/>
            <a:r>
              <a:rPr lang="en-IE" dirty="0" smtClean="0"/>
              <a:t>Phone:	021-4335036/7</a:t>
            </a:r>
            <a:endParaRPr lang="en-GB" dirty="0"/>
          </a:p>
          <a:p>
            <a:pPr marL="393192" lvl="1" indent="0">
              <a:buNone/>
            </a:pP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/>
              <a:t>14</a:t>
            </a:fld>
            <a:endParaRPr lang="en-IE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Webpage </a:t>
            </a:r>
            <a:r>
              <a:rPr lang="en-GB" dirty="0" smtClean="0">
                <a:solidFill>
                  <a:srgbClr val="FF0000"/>
                </a:solidFill>
              </a:rPr>
              <a:t>www.cit.ie/maths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69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endParaRPr lang="en-GB" dirty="0" smtClean="0"/>
          </a:p>
          <a:p>
            <a:pPr>
              <a:buFont typeface="Wingdings" pitchFamily="2" charset="2"/>
              <a:buChar char="Ø"/>
            </a:pPr>
            <a:r>
              <a:rPr lang="en-IE" b="1" dirty="0"/>
              <a:t>Implementation of Bonus Points for Higher Level Mathematics by the Universities, Institutes of Technology, DIT &amp; </a:t>
            </a:r>
            <a:r>
              <a:rPr lang="en-IE" b="1" dirty="0" smtClean="0"/>
              <a:t>RCSI</a:t>
            </a:r>
          </a:p>
          <a:p>
            <a:pPr marL="109728" indent="0">
              <a:buNone/>
            </a:pPr>
            <a:endParaRPr lang="en-IE" b="1" dirty="0" smtClean="0"/>
          </a:p>
          <a:p>
            <a:pPr>
              <a:buFont typeface="Wingdings" pitchFamily="2" charset="2"/>
              <a:buChar char="Ø"/>
            </a:pPr>
            <a:r>
              <a:rPr lang="en-IE" dirty="0" smtClean="0"/>
              <a:t>four </a:t>
            </a:r>
            <a:r>
              <a:rPr lang="en-IE" dirty="0"/>
              <a:t>year pilot period </a:t>
            </a:r>
            <a:r>
              <a:rPr lang="en-IE" b="1" dirty="0"/>
              <a:t>commencing Leaving Certificate </a:t>
            </a:r>
            <a:r>
              <a:rPr lang="en-IE" b="1" dirty="0" smtClean="0"/>
              <a:t>2012;</a:t>
            </a:r>
            <a:r>
              <a:rPr lang="en-IE" dirty="0" smtClean="0"/>
              <a:t> </a:t>
            </a:r>
            <a:r>
              <a:rPr lang="en-IE" dirty="0"/>
              <a:t>will be reviewed in 2014.</a:t>
            </a:r>
            <a:endParaRPr lang="en-GB" dirty="0"/>
          </a:p>
          <a:p>
            <a:pPr marL="109728" indent="0">
              <a:buNone/>
            </a:pPr>
            <a:endParaRPr lang="en-IE" b="1" dirty="0"/>
          </a:p>
          <a:p>
            <a:pPr>
              <a:buFont typeface="Wingdings" pitchFamily="2" charset="2"/>
              <a:buChar char="Ø"/>
            </a:pPr>
            <a:r>
              <a:rPr lang="en-IE" b="1" dirty="0" smtClean="0"/>
              <a:t>See </a:t>
            </a:r>
            <a:r>
              <a:rPr lang="en-GB" dirty="0">
                <a:hlinkClick r:id="rId2"/>
              </a:rPr>
              <a:t>http://www.cit.ie/prospectivestudents/undergraduate/mathsbonuspoints/</a:t>
            </a:r>
            <a:endParaRPr lang="en-GB" dirty="0"/>
          </a:p>
          <a:p>
            <a:pPr marL="109728" indent="0">
              <a:buNone/>
            </a:pP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211960" y="6407944"/>
            <a:ext cx="2350681" cy="365125"/>
          </a:xfrm>
        </p:spPr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/>
              <a:t>2</a:t>
            </a:fld>
            <a:endParaRPr lang="en-IE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Bonus Points for Leaving Cert Higher Level Mathematics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724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IE" dirty="0"/>
              <a:t>                              </a:t>
            </a:r>
            <a:endParaRPr lang="en-GB" dirty="0"/>
          </a:p>
          <a:p>
            <a:pPr lvl="0"/>
            <a:r>
              <a:rPr lang="en-IE" dirty="0"/>
              <a:t>All students presenting HD3 or above in HL </a:t>
            </a:r>
            <a:r>
              <a:rPr lang="en-IE" dirty="0" smtClean="0"/>
              <a:t>Maths </a:t>
            </a:r>
            <a:r>
              <a:rPr lang="en-IE" dirty="0"/>
              <a:t>will have 25 points added to their score </a:t>
            </a:r>
            <a:r>
              <a:rPr lang="en-IE" dirty="0" smtClean="0"/>
              <a:t>for Maths</a:t>
            </a:r>
          </a:p>
          <a:p>
            <a:pPr marL="109728" lvl="0" indent="0">
              <a:buNone/>
            </a:pPr>
            <a:endParaRPr lang="en-GB" dirty="0"/>
          </a:p>
          <a:p>
            <a:pPr lvl="0"/>
            <a:r>
              <a:rPr lang="en-IE" dirty="0"/>
              <a:t>The six highest subject points scores will then be counted to achieve a cumulative points score, as is normal practice                          </a:t>
            </a:r>
            <a:endParaRPr lang="en-GB" dirty="0"/>
          </a:p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/>
              <a:t>3</a:t>
            </a:fld>
            <a:endParaRPr lang="en-IE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Formula	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819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 smtClean="0"/>
          </a:p>
          <a:p>
            <a:r>
              <a:rPr lang="en-IE" dirty="0" smtClean="0"/>
              <a:t>The </a:t>
            </a:r>
            <a:r>
              <a:rPr lang="en-IE" dirty="0"/>
              <a:t>bonus points will only be relevant in cases where </a:t>
            </a:r>
            <a:r>
              <a:rPr lang="en-IE" dirty="0" smtClean="0"/>
              <a:t>HL Maths </a:t>
            </a:r>
            <a:r>
              <a:rPr lang="en-IE" dirty="0"/>
              <a:t>(including bonus points) is scored as one of the candidate’s six best subjects for points purposes. </a:t>
            </a:r>
            <a:endParaRPr lang="en-IE" dirty="0" smtClean="0"/>
          </a:p>
          <a:p>
            <a:pPr marL="109728" indent="0">
              <a:buNone/>
            </a:pPr>
            <a:endParaRPr lang="en-IE" dirty="0" smtClean="0"/>
          </a:p>
          <a:p>
            <a:r>
              <a:rPr lang="en-IE" dirty="0" smtClean="0"/>
              <a:t>Consequently</a:t>
            </a:r>
            <a:r>
              <a:rPr lang="en-IE" dirty="0"/>
              <a:t>, if HL </a:t>
            </a:r>
            <a:r>
              <a:rPr lang="en-IE" dirty="0" smtClean="0"/>
              <a:t>Maths </a:t>
            </a:r>
            <a:r>
              <a:rPr lang="en-IE" dirty="0"/>
              <a:t>(cumulative points score) is not among these six subjects, the bonus points will not be included in the total points score.</a:t>
            </a:r>
            <a:endParaRPr lang="en-GB" dirty="0"/>
          </a:p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/>
              <a:t>4</a:t>
            </a:fld>
            <a:endParaRPr lang="en-IE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However…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976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sz="4400" dirty="0" smtClean="0"/>
          </a:p>
          <a:p>
            <a:r>
              <a:rPr lang="en-GB" sz="4400" dirty="0" smtClean="0"/>
              <a:t>Saturday 3 March 2012</a:t>
            </a:r>
          </a:p>
          <a:p>
            <a:endParaRPr lang="en-GB" sz="4400" dirty="0"/>
          </a:p>
          <a:p>
            <a:r>
              <a:rPr lang="en-GB" sz="4400" dirty="0" smtClean="0"/>
              <a:t>Tuesday 21August 2012</a:t>
            </a:r>
            <a:endParaRPr lang="en-GB" sz="4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/>
              <a:t>5</a:t>
            </a:fld>
            <a:endParaRPr lang="en-IE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400" dirty="0" smtClean="0"/>
              <a:t>CIT Maths Exam 2012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418999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endParaRPr lang="en-GB" dirty="0" smtClean="0"/>
          </a:p>
          <a:p>
            <a:r>
              <a:rPr lang="en-GB" dirty="0" smtClean="0"/>
              <a:t>Open to all applicants to CIT programmes</a:t>
            </a:r>
          </a:p>
          <a:p>
            <a:endParaRPr lang="en-GB" dirty="0"/>
          </a:p>
          <a:p>
            <a:r>
              <a:rPr lang="en-GB" dirty="0" smtClean="0"/>
              <a:t>Not obligatory</a:t>
            </a:r>
          </a:p>
          <a:p>
            <a:pPr marL="109728" indent="0">
              <a:buNone/>
            </a:pPr>
            <a:endParaRPr lang="en-GB" dirty="0" smtClean="0"/>
          </a:p>
          <a:p>
            <a:r>
              <a:rPr lang="en-GB" dirty="0" smtClean="0"/>
              <a:t>Second chance </a:t>
            </a:r>
            <a:r>
              <a:rPr lang="en-GB" dirty="0" smtClean="0"/>
              <a:t>to </a:t>
            </a:r>
            <a:r>
              <a:rPr lang="en-GB" dirty="0" smtClean="0"/>
              <a:t>achieve </a:t>
            </a:r>
            <a:r>
              <a:rPr lang="en-GB" dirty="0"/>
              <a:t>a qualifying Maths standard for certain CIT </a:t>
            </a:r>
            <a:r>
              <a:rPr lang="en-GB" dirty="0" smtClean="0"/>
              <a:t>courses</a:t>
            </a:r>
            <a:endParaRPr lang="en-GB" dirty="0" smtClean="0"/>
          </a:p>
          <a:p>
            <a:pPr lvl="1"/>
            <a:r>
              <a:rPr lang="en-GB" dirty="0"/>
              <a:t>Leaving Cert Ordinary Level</a:t>
            </a:r>
          </a:p>
          <a:p>
            <a:pPr lvl="1"/>
            <a:r>
              <a:rPr lang="en-GB" dirty="0"/>
              <a:t>Leaving Cert Higher Level</a:t>
            </a:r>
          </a:p>
          <a:p>
            <a:pPr marL="393192" lvl="1" indent="0">
              <a:buNone/>
            </a:pPr>
            <a:endParaRPr lang="en-GB" dirty="0" smtClean="0">
              <a:latin typeface="Felix Titling" pitchFamily="82" charset="0"/>
            </a:endParaRPr>
          </a:p>
          <a:p>
            <a:pPr marL="109728" indent="0">
              <a:buNone/>
            </a:pP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/>
              <a:t>6</a:t>
            </a:fld>
            <a:endParaRPr lang="en-IE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CIT Maths Exam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613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Second chance to achieve a qualifying Maths standard for certain CIT courses</a:t>
            </a:r>
          </a:p>
          <a:p>
            <a:pPr marL="109728" indent="0">
              <a:buNone/>
            </a:pPr>
            <a:endParaRPr lang="en-GB" dirty="0" smtClean="0"/>
          </a:p>
          <a:p>
            <a:r>
              <a:rPr lang="en-GB" dirty="0" smtClean="0"/>
              <a:t>No CAO points are </a:t>
            </a:r>
            <a:r>
              <a:rPr lang="en-GB" dirty="0" smtClean="0"/>
              <a:t>awarded for CIT Maths Exam</a:t>
            </a:r>
            <a:endParaRPr lang="en-GB" dirty="0" smtClean="0"/>
          </a:p>
          <a:p>
            <a:pPr marL="109728" indent="0">
              <a:buNone/>
            </a:pPr>
            <a:endParaRPr lang="en-GB" dirty="0" smtClean="0"/>
          </a:p>
          <a:p>
            <a:r>
              <a:rPr lang="en-GB" dirty="0" smtClean="0"/>
              <a:t>All other minimum </a:t>
            </a:r>
            <a:r>
              <a:rPr lang="en-GB" dirty="0" smtClean="0"/>
              <a:t>requirements </a:t>
            </a:r>
            <a:r>
              <a:rPr lang="en-GB" dirty="0" smtClean="0"/>
              <a:t>still apply</a:t>
            </a:r>
          </a:p>
          <a:p>
            <a:pPr marL="109728" indent="0">
              <a:buNone/>
            </a:pPr>
            <a:endParaRPr lang="en-GB" dirty="0" smtClean="0"/>
          </a:p>
          <a:p>
            <a:r>
              <a:rPr lang="en-GB" dirty="0" smtClean="0"/>
              <a:t>CAO </a:t>
            </a:r>
            <a:r>
              <a:rPr lang="en-GB" dirty="0" smtClean="0"/>
              <a:t>cut-off points still </a:t>
            </a:r>
            <a:r>
              <a:rPr lang="en-GB" dirty="0" smtClean="0"/>
              <a:t>apply</a:t>
            </a:r>
          </a:p>
          <a:p>
            <a:endParaRPr lang="en-GB" dirty="0"/>
          </a:p>
          <a:p>
            <a:r>
              <a:rPr lang="en-GB" dirty="0"/>
              <a:t>No interference with applications to any other colleges/non-CIT courses</a:t>
            </a:r>
          </a:p>
          <a:p>
            <a:pPr marL="109728" indent="0">
              <a:buNone/>
            </a:pPr>
            <a:endParaRPr lang="en-GB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/>
              <a:t>7</a:t>
            </a:fld>
            <a:endParaRPr lang="en-IE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Link to CAO Process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663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GB" dirty="0"/>
              <a:t>CIT Maths Exam</a:t>
            </a:r>
            <a:r>
              <a:rPr lang="en-GB" dirty="0" smtClean="0"/>
              <a:t>:</a:t>
            </a:r>
          </a:p>
          <a:p>
            <a:pPr marL="109728" indent="0">
              <a:buNone/>
            </a:pPr>
            <a:endParaRPr lang="en-GB" dirty="0"/>
          </a:p>
          <a:p>
            <a:pPr>
              <a:buFont typeface="Wingdings" pitchFamily="2" charset="2"/>
              <a:buChar char="Ø"/>
            </a:pPr>
            <a:r>
              <a:rPr lang="en-GB" dirty="0"/>
              <a:t>reflects the actual Maths requirements of CIT </a:t>
            </a:r>
            <a:r>
              <a:rPr lang="en-GB" dirty="0" smtClean="0"/>
              <a:t>programmes</a:t>
            </a:r>
          </a:p>
          <a:p>
            <a:pPr marL="109728" indent="0">
              <a:buNone/>
            </a:pPr>
            <a:endParaRPr lang="en-GB" dirty="0"/>
          </a:p>
          <a:p>
            <a:pPr>
              <a:buFont typeface="Wingdings" pitchFamily="2" charset="2"/>
              <a:buChar char="Ø"/>
            </a:pPr>
            <a:r>
              <a:rPr lang="en-GB" dirty="0"/>
              <a:t>is marked according to procedures and criteria set out by the Department of Mathematics at CIT.</a:t>
            </a:r>
          </a:p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/>
              <a:t>8</a:t>
            </a:fld>
            <a:endParaRPr lang="en-IE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400" u="sng" dirty="0" smtClean="0">
                <a:solidFill>
                  <a:srgbClr val="FF0000"/>
                </a:solidFill>
              </a:rPr>
              <a:t>CIT</a:t>
            </a:r>
            <a:r>
              <a:rPr lang="en-GB" sz="4400" dirty="0" smtClean="0"/>
              <a:t> Maths Exam </a:t>
            </a:r>
            <a:endParaRPr lang="en-GB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5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GB" dirty="0" smtClean="0"/>
              <a:t>Two papers (2.5 hours each)</a:t>
            </a:r>
          </a:p>
          <a:p>
            <a:pPr marL="109728" indent="0">
              <a:buNone/>
            </a:pPr>
            <a:endParaRPr lang="en-GB" dirty="0" smtClean="0"/>
          </a:p>
          <a:p>
            <a:pPr>
              <a:buFont typeface="Wingdings" pitchFamily="2" charset="2"/>
              <a:buChar char="Ø"/>
            </a:pPr>
            <a:r>
              <a:rPr lang="en-GB" dirty="0" smtClean="0"/>
              <a:t>Morning – at Leaving Cert Ordinary Level</a:t>
            </a:r>
          </a:p>
          <a:p>
            <a:pPr marL="109728" indent="0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GB" dirty="0" smtClean="0"/>
              <a:t>Afternoon – at Leaving Cert Higher Level </a:t>
            </a:r>
          </a:p>
          <a:p>
            <a:endParaRPr lang="en-GB" dirty="0" smtClean="0"/>
          </a:p>
          <a:p>
            <a:pPr marL="109728" indent="0">
              <a:buNone/>
            </a:pPr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EBB6-C444-41F9-B478-BF0DC190190D}" type="slidenum">
              <a:rPr lang="en-IE" smtClean="0"/>
              <a:t>9</a:t>
            </a:fld>
            <a:endParaRPr lang="en-IE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0" dirty="0" smtClean="0"/>
              <a:t>Exam Structure</a:t>
            </a:r>
            <a:endParaRPr lang="en-IE" b="0" dirty="0"/>
          </a:p>
        </p:txBody>
      </p:sp>
    </p:spTree>
    <p:extLst>
      <p:ext uri="{BB962C8B-B14F-4D97-AF65-F5344CB8AC3E}">
        <p14:creationId xmlns:p14="http://schemas.microsoft.com/office/powerpoint/2010/main" val="308247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560</TotalTime>
  <Words>433</Words>
  <Application>Microsoft Office PowerPoint</Application>
  <PresentationFormat>On-screen Show (4:3)</PresentationFormat>
  <Paragraphs>112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Concourse</vt:lpstr>
      <vt:lpstr>Maths Initiatives at CIT</vt:lpstr>
      <vt:lpstr>Bonus Points for Leaving Cert Higher Level Mathematics</vt:lpstr>
      <vt:lpstr>Formula </vt:lpstr>
      <vt:lpstr>However…</vt:lpstr>
      <vt:lpstr>CIT Maths Exam 2012</vt:lpstr>
      <vt:lpstr>CIT Maths Exam</vt:lpstr>
      <vt:lpstr>Link to CAO Process</vt:lpstr>
      <vt:lpstr>CIT Maths Exam </vt:lpstr>
      <vt:lpstr>Exam Structure</vt:lpstr>
      <vt:lpstr>Paper 1- Morning</vt:lpstr>
      <vt:lpstr>Paper 2 - Afternoon</vt:lpstr>
      <vt:lpstr>Equivalences</vt:lpstr>
      <vt:lpstr>Table of Equivalences</vt:lpstr>
      <vt:lpstr>Webpage www.cit.ie/maths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catherine.frehill</dc:creator>
  <cp:lastModifiedBy>Aine NiShe</cp:lastModifiedBy>
  <cp:revision>58</cp:revision>
  <cp:lastPrinted>2011-12-02T17:16:59Z</cp:lastPrinted>
  <dcterms:created xsi:type="dcterms:W3CDTF">2010-09-15T09:47:10Z</dcterms:created>
  <dcterms:modified xsi:type="dcterms:W3CDTF">2011-12-02T17:47:48Z</dcterms:modified>
</cp:coreProperties>
</file>